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82" r:id="rId4"/>
    <p:sldId id="283" r:id="rId5"/>
    <p:sldId id="284" r:id="rId6"/>
    <p:sldId id="285" r:id="rId7"/>
    <p:sldId id="286" r:id="rId8"/>
    <p:sldId id="292" r:id="rId9"/>
    <p:sldId id="287" r:id="rId10"/>
    <p:sldId id="288" r:id="rId11"/>
    <p:sldId id="289" r:id="rId12"/>
    <p:sldId id="263" r:id="rId13"/>
    <p:sldId id="265" r:id="rId14"/>
    <p:sldId id="293" r:id="rId15"/>
    <p:sldId id="291" r:id="rId16"/>
    <p:sldId id="295" r:id="rId17"/>
    <p:sldId id="296" r:id="rId18"/>
    <p:sldId id="297" r:id="rId19"/>
    <p:sldId id="298" r:id="rId20"/>
    <p:sldId id="299" r:id="rId21"/>
    <p:sldId id="300" r:id="rId22"/>
    <p:sldId id="301"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48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158081-586D-4E16-9224-BAF634B772C8}" type="datetimeFigureOut">
              <a:rPr lang="en-US" smtClean="0"/>
              <a:pPr/>
              <a:t>5/11/2011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58081-586D-4E16-9224-BAF634B772C8}" type="datetimeFigureOut">
              <a:rPr lang="en-US" smtClean="0"/>
              <a:pPr/>
              <a:t>5/11/2011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58081-586D-4E16-9224-BAF634B772C8}" type="datetimeFigureOut">
              <a:rPr lang="en-US" smtClean="0"/>
              <a:pPr/>
              <a:t>5/11/2011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58081-586D-4E16-9224-BAF634B772C8}" type="datetimeFigureOut">
              <a:rPr lang="en-US" smtClean="0"/>
              <a:pPr/>
              <a:t>5/11/2011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158081-586D-4E16-9224-BAF634B772C8}" type="datetimeFigureOut">
              <a:rPr lang="en-US" smtClean="0"/>
              <a:pPr/>
              <a:t>5/11/2011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158081-586D-4E16-9224-BAF634B772C8}" type="datetimeFigureOut">
              <a:rPr lang="en-US" smtClean="0"/>
              <a:pPr/>
              <a:t>5/11/2011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158081-586D-4E16-9224-BAF634B772C8}" type="datetimeFigureOut">
              <a:rPr lang="en-US" smtClean="0"/>
              <a:pPr/>
              <a:t>5/11/2011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158081-586D-4E16-9224-BAF634B772C8}" type="datetimeFigureOut">
              <a:rPr lang="en-US" smtClean="0"/>
              <a:pPr/>
              <a:t>5/11/2011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158081-586D-4E16-9224-BAF634B772C8}" type="datetimeFigureOut">
              <a:rPr lang="en-US" smtClean="0"/>
              <a:pPr/>
              <a:t>5/11/2011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158081-586D-4E16-9224-BAF634B772C8}" type="datetimeFigureOut">
              <a:rPr lang="en-US" smtClean="0"/>
              <a:pPr/>
              <a:t>5/11/2011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158081-586D-4E16-9224-BAF634B772C8}" type="datetimeFigureOut">
              <a:rPr lang="en-US" smtClean="0"/>
              <a:pPr/>
              <a:t>5/11/2011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79759-395B-448B-9451-C886D4E68A9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58081-586D-4E16-9224-BAF634B772C8}" type="datetimeFigureOut">
              <a:rPr lang="en-US" smtClean="0"/>
              <a:pPr/>
              <a:t>5/11/2011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C79759-395B-448B-9451-C886D4E68A9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Generating VHDL Code from XILINX</a:t>
            </a:r>
            <a:endParaRPr lang="en-US" dirty="0"/>
          </a:p>
        </p:txBody>
      </p:sp>
      <p:pic>
        <p:nvPicPr>
          <p:cNvPr id="3" name="Picture 2"/>
          <p:cNvPicPr/>
          <p:nvPr/>
        </p:nvPicPr>
        <p:blipFill>
          <a:blip r:embed="rId2" cstate="print"/>
          <a:srcRect/>
          <a:stretch>
            <a:fillRect/>
          </a:stretch>
        </p:blipFill>
        <p:spPr bwMode="auto">
          <a:xfrm>
            <a:off x="609600" y="1524000"/>
            <a:ext cx="79248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 downloaded!</a:t>
            </a:r>
            <a:endParaRPr lang="en-US" dirty="0"/>
          </a:p>
        </p:txBody>
      </p:sp>
      <p:pic>
        <p:nvPicPr>
          <p:cNvPr id="3" name="Picture 2"/>
          <p:cNvPicPr/>
          <p:nvPr/>
        </p:nvPicPr>
        <p:blipFill>
          <a:blip r:embed="rId2" cstate="print"/>
          <a:srcRect/>
          <a:stretch>
            <a:fillRect/>
          </a:stretch>
        </p:blipFill>
        <p:spPr bwMode="auto">
          <a:xfrm>
            <a:off x="457200" y="1447800"/>
            <a:ext cx="838200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TESTING &amp; EVALUATION</a:t>
            </a:r>
            <a:br>
              <a:rPr lang="en-US" dirty="0" smtClean="0"/>
            </a:br>
            <a:r>
              <a:rPr lang="en-US" dirty="0" smtClean="0"/>
              <a:t>(And our </a:t>
            </a:r>
            <a:r>
              <a:rPr lang="en-US" smtClean="0"/>
              <a:t>Project Work)</a:t>
            </a:r>
            <a:endParaRPr lang="en-US" dirty="0"/>
          </a:p>
        </p:txBody>
      </p:sp>
      <p:pic>
        <p:nvPicPr>
          <p:cNvPr id="3" name="Picture 2"/>
          <p:cNvPicPr/>
          <p:nvPr/>
        </p:nvPicPr>
        <p:blipFill>
          <a:blip r:embed="rId2" cstate="print"/>
          <a:srcRect/>
          <a:stretch>
            <a:fillRect/>
          </a:stretch>
        </p:blipFill>
        <p:spPr bwMode="auto">
          <a:xfrm>
            <a:off x="457200" y="1524000"/>
            <a:ext cx="8305800" cy="4876800"/>
          </a:xfrm>
          <a:prstGeom prst="rect">
            <a:avLst/>
          </a:prstGeom>
          <a:noFill/>
          <a:ln w="9525">
            <a:noFill/>
            <a:miter lim="800000"/>
            <a:headEnd/>
            <a:tailEnd/>
          </a:ln>
        </p:spPr>
      </p:pic>
      <p:sp>
        <p:nvSpPr>
          <p:cNvPr id="5" name="Right Brace 4"/>
          <p:cNvSpPr/>
          <p:nvPr/>
        </p:nvSpPr>
        <p:spPr>
          <a:xfrm>
            <a:off x="6400800" y="3810000"/>
            <a:ext cx="381000" cy="1447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a:t>
            </a:r>
            <a:endParaRPr lang="en-US" dirty="0"/>
          </a:p>
        </p:txBody>
      </p:sp>
      <p:pic>
        <p:nvPicPr>
          <p:cNvPr id="4" name="Content Placeholder 3" descr="IMAGE_089.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a:t>
            </a:r>
            <a:endParaRPr lang="en-US" dirty="0"/>
          </a:p>
        </p:txBody>
      </p:sp>
      <p:pic>
        <p:nvPicPr>
          <p:cNvPr id="4" name="Content Placeholder 3" descr="IMAGE_090.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J-K </a:t>
            </a:r>
            <a:r>
              <a:rPr lang="en-US" dirty="0" err="1" smtClean="0"/>
              <a:t>FlipFlop</a:t>
            </a:r>
            <a:endParaRPr lang="en-US" dirty="0"/>
          </a:p>
        </p:txBody>
      </p:sp>
      <p:sp>
        <p:nvSpPr>
          <p:cNvPr id="3" name="Content Placeholder 2"/>
          <p:cNvSpPr>
            <a:spLocks noGrp="1"/>
          </p:cNvSpPr>
          <p:nvPr>
            <p:ph idx="1"/>
          </p:nvPr>
        </p:nvSpPr>
        <p:spPr/>
        <p:txBody>
          <a:bodyPr>
            <a:normAutofit fontScale="92500"/>
          </a:bodyPr>
          <a:lstStyle/>
          <a:p>
            <a:r>
              <a:rPr lang="en-US" dirty="0" smtClean="0"/>
              <a:t>Finally, in order to know our project was going in the right direction we build manual JK </a:t>
            </a:r>
            <a:r>
              <a:rPr lang="en-US" dirty="0" err="1" smtClean="0"/>
              <a:t>flipflop</a:t>
            </a:r>
            <a:r>
              <a:rPr lang="en-US" dirty="0" smtClean="0"/>
              <a:t>.</a:t>
            </a:r>
          </a:p>
          <a:p>
            <a:r>
              <a:rPr lang="en-US" dirty="0" smtClean="0"/>
              <a:t>We connected the manual design to our motor .</a:t>
            </a:r>
          </a:p>
          <a:p>
            <a:r>
              <a:rPr lang="en-US" dirty="0" smtClean="0"/>
              <a:t>We gave the signal to </a:t>
            </a:r>
            <a:r>
              <a:rPr lang="en-US" dirty="0" err="1" smtClean="0"/>
              <a:t>jk</a:t>
            </a:r>
            <a:r>
              <a:rPr lang="en-US" dirty="0" smtClean="0"/>
              <a:t> </a:t>
            </a:r>
            <a:r>
              <a:rPr lang="en-US" dirty="0" err="1" smtClean="0"/>
              <a:t>flipflop</a:t>
            </a:r>
            <a:r>
              <a:rPr lang="en-US" dirty="0" smtClean="0"/>
              <a:t> by external signal generator and the six output were transmitted to our inverter  ( that we made) and the final output was given to our motor.</a:t>
            </a:r>
          </a:p>
          <a:p>
            <a:r>
              <a:rPr lang="en-US" dirty="0" smtClean="0"/>
              <a:t>And it ran the motor.</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graphicFrame>
        <p:nvGraphicFramePr>
          <p:cNvPr id="4" name="Table 3"/>
          <p:cNvGraphicFramePr>
            <a:graphicFrameLocks noGrp="1"/>
          </p:cNvGraphicFramePr>
          <p:nvPr/>
        </p:nvGraphicFramePr>
        <p:xfrm>
          <a:off x="838199" y="1213104"/>
          <a:ext cx="7924800" cy="5492495"/>
        </p:xfrm>
        <a:graphic>
          <a:graphicData uri="http://schemas.openxmlformats.org/drawingml/2006/table">
            <a:tbl>
              <a:tblPr/>
              <a:tblGrid>
                <a:gridCol w="1132114"/>
                <a:gridCol w="926275"/>
                <a:gridCol w="1132114"/>
                <a:gridCol w="1440873"/>
                <a:gridCol w="1132114"/>
                <a:gridCol w="2161310"/>
              </a:tblGrid>
              <a:tr h="438805">
                <a:tc>
                  <a:txBody>
                    <a:bodyPr/>
                    <a:lstStyle/>
                    <a:p>
                      <a:pPr marL="0" marR="0" algn="ctr">
                        <a:spcBef>
                          <a:spcPts val="0"/>
                        </a:spcBef>
                        <a:spcAft>
                          <a:spcPts val="0"/>
                        </a:spcAft>
                      </a:pPr>
                      <a:r>
                        <a:rPr lang="en-US" sz="1200" dirty="0">
                          <a:latin typeface="Times New Roman"/>
                          <a:ea typeface="Times New Roman"/>
                          <a:cs typeface="Times New Roman"/>
                        </a:rPr>
                        <a:t>Part</a:t>
                      </a:r>
                      <a:endParaRPr lang="en-US" sz="8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Quantity</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Retail Cost</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kern="0">
                          <a:latin typeface="Calibri"/>
                          <a:ea typeface="Times New Roman"/>
                          <a:cs typeface="Times New Roman"/>
                        </a:rPr>
                        <a:t>Expected Cost</a:t>
                      </a:r>
                      <a:endParaRPr lang="en-US" sz="900" b="1" kern="0">
                        <a:latin typeface="Calibri"/>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Total Cost</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Notes</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1535816">
                <a:tc>
                  <a:txBody>
                    <a:bodyPr/>
                    <a:lstStyle/>
                    <a:p>
                      <a:pPr marL="0" marR="0" algn="ctr">
                        <a:spcBef>
                          <a:spcPts val="0"/>
                        </a:spcBef>
                        <a:spcAft>
                          <a:spcPts val="0"/>
                        </a:spcAft>
                      </a:pPr>
                      <a:endParaRPr lang="en-US" sz="1200" dirty="0">
                        <a:latin typeface="Times New Roman"/>
                        <a:ea typeface="Times New Roman"/>
                        <a:cs typeface="Times New Roman"/>
                      </a:endParaRPr>
                    </a:p>
                    <a:p>
                      <a:pPr marL="0" marR="0" algn="ctr">
                        <a:spcBef>
                          <a:spcPts val="0"/>
                        </a:spcBef>
                        <a:spcAft>
                          <a:spcPts val="0"/>
                        </a:spcAft>
                      </a:pPr>
                      <a:r>
                        <a:rPr lang="en-US" sz="1200" dirty="0">
                          <a:latin typeface="Times New Roman"/>
                          <a:ea typeface="Times New Roman"/>
                          <a:cs typeface="Times New Roman"/>
                        </a:rPr>
                        <a:t>FPGA </a:t>
                      </a:r>
                      <a:r>
                        <a:rPr lang="en-US" sz="1200" dirty="0" smtClean="0">
                          <a:latin typeface="Times New Roman"/>
                          <a:ea typeface="Times New Roman"/>
                          <a:cs typeface="Times New Roman"/>
                        </a:rPr>
                        <a:t>Board</a:t>
                      </a:r>
                    </a:p>
                    <a:p>
                      <a:pPr marL="0" marR="0" algn="ctr">
                        <a:spcBef>
                          <a:spcPts val="0"/>
                        </a:spcBef>
                        <a:spcAft>
                          <a:spcPts val="0"/>
                        </a:spcAft>
                      </a:pPr>
                      <a:r>
                        <a:rPr lang="en-US" sz="1200" dirty="0" smtClean="0">
                          <a:latin typeface="Times New Roman"/>
                          <a:ea typeface="Times New Roman"/>
                          <a:cs typeface="Times New Roman"/>
                        </a:rPr>
                        <a:t>(XILINX developing</a:t>
                      </a:r>
                      <a:r>
                        <a:rPr lang="en-US" sz="1200" baseline="0" dirty="0" smtClean="0">
                          <a:latin typeface="Times New Roman"/>
                          <a:ea typeface="Times New Roman"/>
                          <a:cs typeface="Times New Roman"/>
                        </a:rPr>
                        <a:t> board)</a:t>
                      </a:r>
                      <a:endParaRPr lang="en-US" sz="8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1</a:t>
                      </a:r>
                      <a:endParaRPr lang="en-US" sz="8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$400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We will use one that is already available from Dr. Ababei. For universities the discount cost is about $250.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207">
                <a:tc>
                  <a:txBody>
                    <a:bodyPr/>
                    <a:lstStyle/>
                    <a:p>
                      <a:pPr marL="0" marR="0" algn="ctr">
                        <a:spcBef>
                          <a:spcPts val="0"/>
                        </a:spcBef>
                        <a:spcAft>
                          <a:spcPts val="0"/>
                        </a:spcAft>
                      </a:pPr>
                      <a:r>
                        <a:rPr lang="en-US" sz="1200" dirty="0">
                          <a:latin typeface="Times New Roman"/>
                          <a:ea typeface="Times New Roman"/>
                          <a:cs typeface="Times New Roman"/>
                        </a:rPr>
                        <a:t>Induction Motor</a:t>
                      </a:r>
                      <a:endParaRPr lang="en-US" sz="8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$200-$300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$200-$300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$200-$300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Dr. Yuvarajan will let us know which one to buy later.</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207">
                <a:tc>
                  <a:txBody>
                    <a:bodyPr/>
                    <a:lstStyle/>
                    <a:p>
                      <a:pPr marL="0" marR="0" algn="ctr">
                        <a:spcBef>
                          <a:spcPts val="0"/>
                        </a:spcBef>
                        <a:spcAft>
                          <a:spcPts val="0"/>
                        </a:spcAft>
                      </a:pPr>
                      <a:r>
                        <a:rPr lang="en-US" sz="1200">
                          <a:latin typeface="Times New Roman"/>
                          <a:ea typeface="Times New Roman"/>
                          <a:cs typeface="Times New Roman"/>
                        </a:rPr>
                        <a:t>IRAM136 Inverter</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$50-$60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$50-$60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$50-$60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Dr. Yuvarajan’s estimated amount.</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7609">
                <a:tc>
                  <a:txBody>
                    <a:bodyPr/>
                    <a:lstStyle/>
                    <a:p>
                      <a:pPr marL="0" marR="0" algn="ctr">
                        <a:spcBef>
                          <a:spcPts val="0"/>
                        </a:spcBef>
                        <a:spcAft>
                          <a:spcPts val="0"/>
                        </a:spcAft>
                      </a:pPr>
                      <a:r>
                        <a:rPr lang="en-US" sz="1200">
                          <a:latin typeface="Times New Roman"/>
                          <a:ea typeface="Times New Roman"/>
                          <a:cs typeface="Times New Roman"/>
                        </a:rPr>
                        <a:t>Xilinx Software</a:t>
                      </a:r>
                      <a:endParaRPr lang="en-US" sz="800">
                        <a:latin typeface="Times New Roman"/>
                        <a:ea typeface="Times New Roman"/>
                        <a:cs typeface="Times New Roman"/>
                      </a:endParaRPr>
                    </a:p>
                    <a:p>
                      <a:pPr marL="0" marR="0" algn="ctr">
                        <a:spcBef>
                          <a:spcPts val="0"/>
                        </a:spcBef>
                        <a:spcAft>
                          <a:spcPts val="0"/>
                        </a:spcAft>
                      </a:pPr>
                      <a:r>
                        <a:rPr lang="en-US" sz="1200">
                          <a:latin typeface="Times New Roman"/>
                          <a:ea typeface="Times New Roman"/>
                          <a:cs typeface="Times New Roman"/>
                        </a:rPr>
                        <a:t>(Altera is free).</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$0-$3000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Free </a:t>
                      </a:r>
                      <a:r>
                        <a:rPr lang="en-US" sz="1200" dirty="0" smtClean="0">
                          <a:latin typeface="Times New Roman"/>
                          <a:ea typeface="Times New Roman"/>
                          <a:cs typeface="Times New Roman"/>
                        </a:rPr>
                        <a:t>4</a:t>
                      </a:r>
                      <a:r>
                        <a:rPr lang="en-US" sz="1200" baseline="0" dirty="0" smtClean="0">
                          <a:latin typeface="Times New Roman"/>
                          <a:ea typeface="Times New Roman"/>
                          <a:cs typeface="Times New Roman"/>
                        </a:rPr>
                        <a:t> weeks trial</a:t>
                      </a:r>
                      <a:r>
                        <a:rPr lang="en-US" sz="1200" dirty="0" smtClean="0">
                          <a:latin typeface="Times New Roman"/>
                          <a:ea typeface="Times New Roman"/>
                          <a:cs typeface="Times New Roman"/>
                        </a:rPr>
                        <a:t> </a:t>
                      </a:r>
                      <a:r>
                        <a:rPr lang="en-US" sz="1200" dirty="0" err="1">
                          <a:latin typeface="Times New Roman"/>
                          <a:ea typeface="Times New Roman"/>
                          <a:cs typeface="Times New Roman"/>
                        </a:rPr>
                        <a:t>trial</a:t>
                      </a:r>
                      <a:r>
                        <a:rPr lang="en-US" sz="1200" dirty="0">
                          <a:latin typeface="Times New Roman"/>
                          <a:ea typeface="Times New Roman"/>
                          <a:cs typeface="Times New Roman"/>
                        </a:rPr>
                        <a:t> version is available. Plan to rotate computers.</a:t>
                      </a:r>
                      <a:endParaRPr lang="en-US" sz="8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7609">
                <a:tc>
                  <a:txBody>
                    <a:bodyPr/>
                    <a:lstStyle/>
                    <a:p>
                      <a:pPr marL="0" marR="0" algn="ctr">
                        <a:spcBef>
                          <a:spcPts val="0"/>
                        </a:spcBef>
                        <a:spcAft>
                          <a:spcPts val="0"/>
                        </a:spcAft>
                      </a:pPr>
                      <a:r>
                        <a:rPr lang="en-US" sz="1200">
                          <a:latin typeface="Times New Roman"/>
                          <a:ea typeface="Times New Roman"/>
                          <a:cs typeface="Times New Roman"/>
                        </a:rPr>
                        <a:t>Matlab/ Simulink Software</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$6000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 </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Installed on power lab computers. Student version is about $500.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242">
                <a:tc>
                  <a:txBody>
                    <a:bodyPr/>
                    <a:lstStyle/>
                    <a:p>
                      <a:pPr marL="0" marR="0" algn="ctr">
                        <a:spcBef>
                          <a:spcPts val="0"/>
                        </a:spcBef>
                        <a:spcAft>
                          <a:spcPts val="0"/>
                        </a:spcAft>
                      </a:pPr>
                      <a:endParaRPr lang="en-US" sz="12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Calibri"/>
                          <a:ea typeface="Times New Roman"/>
                          <a:cs typeface="Times New Roman"/>
                        </a:rPr>
                        <a:t>Total Max. Requested</a:t>
                      </a:r>
                      <a:endParaRPr lang="en-US" sz="900" b="1">
                        <a:latin typeface="Calibri"/>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Times New Roman"/>
                          <a:cs typeface="Times New Roman"/>
                        </a:rPr>
                        <a:t>$360</a:t>
                      </a:r>
                      <a:endParaRPr lang="en-US" sz="80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Times New Roman"/>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  Summary		</a:t>
            </a:r>
            <a:endParaRPr lang="en-US" dirty="0"/>
          </a:p>
        </p:txBody>
      </p:sp>
      <p:sp>
        <p:nvSpPr>
          <p:cNvPr id="5" name="Content Placeholder 4"/>
          <p:cNvSpPr>
            <a:spLocks noGrp="1"/>
          </p:cNvSpPr>
          <p:nvPr>
            <p:ph idx="1"/>
          </p:nvPr>
        </p:nvSpPr>
        <p:spPr/>
        <p:txBody>
          <a:bodyPr>
            <a:normAutofit fontScale="92500" lnSpcReduction="20000"/>
          </a:bodyPr>
          <a:lstStyle/>
          <a:p>
            <a:pPr marL="514350" indent="-514350">
              <a:buAutoNum type="arabicPeriod"/>
            </a:pPr>
            <a:r>
              <a:rPr lang="en-US" dirty="0" smtClean="0"/>
              <a:t> In order to understand the design process, we had to go through the different journals, papers etc.</a:t>
            </a:r>
          </a:p>
          <a:p>
            <a:pPr marL="514350" indent="-514350">
              <a:buAutoNum type="arabicPeriod"/>
            </a:pPr>
            <a:r>
              <a:rPr lang="en-US" dirty="0" smtClean="0"/>
              <a:t>All the member of the group learned about the </a:t>
            </a:r>
            <a:r>
              <a:rPr lang="en-US" dirty="0" err="1" smtClean="0"/>
              <a:t>Simulink</a:t>
            </a:r>
            <a:r>
              <a:rPr lang="en-US" dirty="0" smtClean="0"/>
              <a:t> and the design for the motor control. We used this to make the prototype of our whole design process.</a:t>
            </a:r>
          </a:p>
          <a:p>
            <a:pPr marL="514350" indent="-514350">
              <a:buAutoNum type="arabicPeriod"/>
            </a:pPr>
            <a:r>
              <a:rPr lang="en-US" dirty="0" err="1" smtClean="0"/>
              <a:t>Inorder</a:t>
            </a:r>
            <a:r>
              <a:rPr lang="en-US" dirty="0" smtClean="0"/>
              <a:t> to make sure that our design process is correct, each of the team member used different process to control the motor like PWM, Sine PWM, and JK flip-flop.</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lnSpcReduction="10000"/>
          </a:bodyPr>
          <a:lstStyle/>
          <a:p>
            <a:pPr>
              <a:buNone/>
            </a:pPr>
            <a:r>
              <a:rPr lang="en-US" dirty="0" smtClean="0"/>
              <a:t>3. Now after the initial design model for the motor control was completed, we downloaded the Xilinx ISE suite to add the </a:t>
            </a:r>
            <a:r>
              <a:rPr lang="en-US" dirty="0" err="1" smtClean="0"/>
              <a:t>Simulink</a:t>
            </a:r>
            <a:r>
              <a:rPr lang="en-US" dirty="0" smtClean="0"/>
              <a:t>  Xilinx blocks  in our personal laptops.</a:t>
            </a:r>
          </a:p>
          <a:p>
            <a:pPr>
              <a:buNone/>
            </a:pPr>
            <a:r>
              <a:rPr lang="en-US" dirty="0" smtClean="0"/>
              <a:t>4. So, we started to make the blocks to control the motor.</a:t>
            </a:r>
          </a:p>
          <a:p>
            <a:pPr>
              <a:buNone/>
            </a:pPr>
            <a:r>
              <a:rPr lang="en-US" dirty="0" smtClean="0"/>
              <a:t>5. </a:t>
            </a:r>
            <a:r>
              <a:rPr lang="en-US" dirty="0" err="1" smtClean="0"/>
              <a:t>Inorder</a:t>
            </a:r>
            <a:r>
              <a:rPr lang="en-US" dirty="0" smtClean="0"/>
              <a:t> to output the six pulses with three pulses with 120 phase difference with each other and other three pulses with the inverted original signal, we used 3 J-K flip flop.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dirty="0" smtClean="0"/>
              <a:t>6. For controlling the Torque of the Motor, we used the frequency controller in the </a:t>
            </a:r>
            <a:r>
              <a:rPr lang="en-US" dirty="0" err="1" smtClean="0"/>
              <a:t>simulink</a:t>
            </a:r>
            <a:r>
              <a:rPr lang="en-US" dirty="0" smtClean="0"/>
              <a:t> model. The frequency divider, can be turned on and off with just turning on the specific frequency.</a:t>
            </a:r>
          </a:p>
          <a:p>
            <a:pPr>
              <a:buNone/>
            </a:pPr>
            <a:r>
              <a:rPr lang="en-US" dirty="0" smtClean="0"/>
              <a:t>7. Now after the final model was completed, we checked the outputs from these J-K flip flops and these were correct.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8. Now we used the Xilinx System Generator to generate the VHDL code. </a:t>
            </a:r>
          </a:p>
          <a:p>
            <a:pPr>
              <a:buNone/>
            </a:pPr>
            <a:r>
              <a:rPr lang="en-US" dirty="0" smtClean="0"/>
              <a:t>9. The VHDL code was accompanied by other files we needed for the download of code in the FPGA. </a:t>
            </a:r>
          </a:p>
          <a:p>
            <a:pPr>
              <a:buNone/>
            </a:pPr>
            <a:r>
              <a:rPr lang="en-US" dirty="0" smtClean="0"/>
              <a:t>10. Now we opened the ISE Project Navigator download the VHDL code in the Xilinx FPGA.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Files Generated after VHDL Code is generated.</a:t>
            </a:r>
            <a:endParaRPr lang="en-US" dirty="0"/>
          </a:p>
        </p:txBody>
      </p:sp>
      <p:pic>
        <p:nvPicPr>
          <p:cNvPr id="3" name="Picture 2"/>
          <p:cNvPicPr/>
          <p:nvPr/>
        </p:nvPicPr>
        <p:blipFill>
          <a:blip r:embed="rId2" cstate="print"/>
          <a:srcRect/>
          <a:stretch>
            <a:fillRect/>
          </a:stretch>
        </p:blipFill>
        <p:spPr bwMode="auto">
          <a:xfrm>
            <a:off x="609600" y="1600200"/>
            <a:ext cx="80772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11. We used Plan Ahead software which is a built in software inside the ISE Project Navigator to assign the input and output pins of the FPGA.</a:t>
            </a:r>
          </a:p>
          <a:p>
            <a:pPr>
              <a:buNone/>
            </a:pPr>
            <a:r>
              <a:rPr lang="en-US" dirty="0" smtClean="0"/>
              <a:t>12. We used another software IMPACT inside the ISE suite to finally download the bit string file generated in the process of downloading the code.</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13. The code was successfully downloaded in the FPGA. </a:t>
            </a:r>
          </a:p>
          <a:p>
            <a:pPr>
              <a:buNone/>
            </a:pPr>
            <a:r>
              <a:rPr lang="en-US" dirty="0" smtClean="0"/>
              <a:t>14. The outputs we were anticipating were different from what we got in the process. </a:t>
            </a:r>
          </a:p>
          <a:p>
            <a:pPr>
              <a:buNone/>
            </a:pPr>
            <a:r>
              <a:rPr lang="en-US" dirty="0" smtClean="0"/>
              <a:t>15. Some of the outputs we got were able to turn on the LED’S of the FPGA but they were not able to drive the motor.</a:t>
            </a:r>
          </a:p>
          <a:p>
            <a:pPr>
              <a:buNone/>
            </a:pPr>
            <a:r>
              <a:rPr lang="en-US" dirty="0" smtClean="0"/>
              <a:t>16. The exact reason for this was unknown.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17. However the analog J-K flip flop we used in the process was able to run the motor.</a:t>
            </a:r>
          </a:p>
          <a:p>
            <a:pPr>
              <a:buNone/>
            </a:pPr>
            <a:r>
              <a:rPr lang="en-US" dirty="0" smtClean="0"/>
              <a:t>18. For the Hardware, we had to design the Inverter to drive the motor. The six IGBT’s were used to convert the digital signal into the sinusoidal. These sinusoidal signals different in phase were supplied to the motor to </a:t>
            </a:r>
            <a:r>
              <a:rPr lang="en-US" smtClean="0"/>
              <a:t>run the motor.</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PROBLEMS AND LESSONS LEARNED</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a:t>
            </a:r>
            <a:r>
              <a:rPr lang="en-US" dirty="0" err="1" smtClean="0"/>
              <a:t>Matlab</a:t>
            </a:r>
            <a:endParaRPr lang="en-US" dirty="0"/>
          </a:p>
        </p:txBody>
      </p:sp>
      <p:sp>
        <p:nvSpPr>
          <p:cNvPr id="3" name="Content Placeholder 2"/>
          <p:cNvSpPr>
            <a:spLocks noGrp="1"/>
          </p:cNvSpPr>
          <p:nvPr>
            <p:ph idx="1"/>
          </p:nvPr>
        </p:nvSpPr>
        <p:spPr/>
        <p:txBody>
          <a:bodyPr>
            <a:normAutofit fontScale="85000" lnSpcReduction="10000"/>
          </a:bodyPr>
          <a:lstStyle/>
          <a:p>
            <a:pPr marL="514350" indent="-514350">
              <a:buAutoNum type="arabicPeriod"/>
            </a:pPr>
            <a:r>
              <a:rPr lang="en-US" dirty="0" smtClean="0"/>
              <a:t>The NDSU </a:t>
            </a:r>
            <a:r>
              <a:rPr lang="en-US" dirty="0" err="1" smtClean="0"/>
              <a:t>Matlab</a:t>
            </a:r>
            <a:r>
              <a:rPr lang="en-US" dirty="0" smtClean="0"/>
              <a:t> version is only limed to the student edition. </a:t>
            </a:r>
          </a:p>
          <a:p>
            <a:pPr marL="514350" indent="-514350">
              <a:buAutoNum type="arabicPeriod"/>
            </a:pPr>
            <a:r>
              <a:rPr lang="en-US" dirty="0" smtClean="0"/>
              <a:t>There are no power electronics and other block we need to build the complete prototype for the design circuit to see how the design model works.</a:t>
            </a:r>
          </a:p>
          <a:p>
            <a:pPr marL="514350" indent="-514350">
              <a:buAutoNum type="arabicPeriod"/>
            </a:pPr>
            <a:r>
              <a:rPr lang="en-US" dirty="0" smtClean="0"/>
              <a:t>The CEA tech has no solution for this and requires us to get the full version only when department is ready to pay.</a:t>
            </a:r>
          </a:p>
          <a:p>
            <a:pPr marL="514350" indent="-514350">
              <a:buAutoNum type="arabicPeriod"/>
            </a:pPr>
            <a:r>
              <a:rPr lang="en-US" dirty="0" smtClean="0"/>
              <a:t>The </a:t>
            </a:r>
            <a:r>
              <a:rPr lang="en-US" dirty="0" err="1" smtClean="0"/>
              <a:t>Simulink</a:t>
            </a:r>
            <a:r>
              <a:rPr lang="en-US" dirty="0" smtClean="0"/>
              <a:t> we learned in the control class was basic and </a:t>
            </a:r>
            <a:r>
              <a:rPr lang="en-US" dirty="0" err="1" smtClean="0"/>
              <a:t>doesnot</a:t>
            </a:r>
            <a:r>
              <a:rPr lang="en-US" dirty="0" smtClean="0"/>
              <a:t> cover this portion of the topic.</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to this Problem</a:t>
            </a:r>
            <a:endParaRPr lang="en-US" dirty="0"/>
          </a:p>
        </p:txBody>
      </p:sp>
      <p:sp>
        <p:nvSpPr>
          <p:cNvPr id="3" name="Content Placeholder 2"/>
          <p:cNvSpPr>
            <a:spLocks noGrp="1"/>
          </p:cNvSpPr>
          <p:nvPr>
            <p:ph idx="1"/>
          </p:nvPr>
        </p:nvSpPr>
        <p:spPr/>
        <p:txBody>
          <a:bodyPr/>
          <a:lstStyle/>
          <a:p>
            <a:r>
              <a:rPr lang="en-US" dirty="0" smtClean="0"/>
              <a:t>We had to get the  full version from outside to download in our personal laptops.</a:t>
            </a:r>
          </a:p>
          <a:p>
            <a:r>
              <a:rPr lang="en-US" dirty="0" smtClean="0"/>
              <a:t>Each of us worked individually to get this in our laptops.</a:t>
            </a:r>
          </a:p>
          <a:p>
            <a:r>
              <a:rPr lang="en-US" dirty="0" smtClean="0"/>
              <a:t>We had to learn the </a:t>
            </a:r>
            <a:r>
              <a:rPr lang="en-US" dirty="0" err="1" smtClean="0"/>
              <a:t>Simulink</a:t>
            </a:r>
            <a:r>
              <a:rPr lang="en-US" dirty="0" smtClean="0"/>
              <a:t> individually and know about how these block works with the limited resources.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pulses to the inverter</a:t>
            </a:r>
            <a:endParaRPr lang="en-US" dirty="0"/>
          </a:p>
        </p:txBody>
      </p:sp>
      <p:sp>
        <p:nvSpPr>
          <p:cNvPr id="3" name="Content Placeholder 2"/>
          <p:cNvSpPr>
            <a:spLocks noGrp="1"/>
          </p:cNvSpPr>
          <p:nvPr>
            <p:ph idx="1"/>
          </p:nvPr>
        </p:nvSpPr>
        <p:spPr/>
        <p:txBody>
          <a:bodyPr/>
          <a:lstStyle/>
          <a:p>
            <a:r>
              <a:rPr lang="en-US" dirty="0" smtClean="0"/>
              <a:t>There are various methods to control the method. Some are:</a:t>
            </a:r>
          </a:p>
          <a:p>
            <a:pPr marL="514350" indent="-514350">
              <a:buAutoNum type="alphaLcParenBoth"/>
            </a:pPr>
            <a:r>
              <a:rPr lang="en-US" dirty="0" smtClean="0"/>
              <a:t>Pulse Width Modulation Control</a:t>
            </a:r>
          </a:p>
          <a:p>
            <a:pPr marL="514350" indent="-514350">
              <a:buAutoNum type="alphaLcParenBoth"/>
            </a:pPr>
            <a:r>
              <a:rPr lang="en-US" dirty="0" smtClean="0"/>
              <a:t>Sine PWM</a:t>
            </a:r>
          </a:p>
          <a:p>
            <a:pPr marL="514350" indent="-514350">
              <a:buAutoNum type="alphaLcParenBoth"/>
            </a:pPr>
            <a:r>
              <a:rPr lang="en-US" dirty="0" smtClean="0"/>
              <a:t>J-K flip-flop</a:t>
            </a:r>
          </a:p>
          <a:p>
            <a:pPr marL="514350" indent="-514350">
              <a:buAutoNum type="alphaLcParenBoth"/>
            </a:pPr>
            <a:r>
              <a:rPr lang="en-US" dirty="0" smtClean="0"/>
              <a:t>Space Vector PWM control</a:t>
            </a:r>
          </a:p>
          <a:p>
            <a:pPr marL="514350" indent="-514350">
              <a:buNone/>
            </a:pPr>
            <a:r>
              <a:rPr lang="en-US" dirty="0" smtClean="0"/>
              <a:t>The problem was to decide which method to decide to control the motor. (continue.)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We could not use the Sine PWM because the digital system </a:t>
            </a:r>
            <a:r>
              <a:rPr lang="en-US" dirty="0" err="1" smtClean="0"/>
              <a:t>doesnot</a:t>
            </a:r>
            <a:r>
              <a:rPr lang="en-US" dirty="0" smtClean="0"/>
              <a:t> work with this kind of signal.</a:t>
            </a:r>
          </a:p>
          <a:p>
            <a:r>
              <a:rPr lang="en-US" dirty="0" smtClean="0"/>
              <a:t>Simple PWM also could not be used because these signal are not converted into the VHDL code when try to generate through the System Generator. </a:t>
            </a:r>
          </a:p>
          <a:p>
            <a:r>
              <a:rPr lang="en-US" dirty="0" smtClean="0"/>
              <a:t>So the only method we could use were </a:t>
            </a:r>
            <a:r>
              <a:rPr lang="en-US" dirty="0" err="1" smtClean="0"/>
              <a:t>Jk</a:t>
            </a:r>
            <a:r>
              <a:rPr lang="en-US" dirty="0" smtClean="0"/>
              <a:t> flip-flop and Space Vector PWM.</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Xilinx and ISE design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problem with this was the cost of the software.</a:t>
            </a:r>
          </a:p>
          <a:p>
            <a:r>
              <a:rPr lang="en-US" dirty="0" smtClean="0"/>
              <a:t>The ISE suite required for this project costs around </a:t>
            </a:r>
            <a:r>
              <a:rPr lang="en-US" b="1" i="1" dirty="0" smtClean="0"/>
              <a:t>$3000 </a:t>
            </a:r>
            <a:r>
              <a:rPr lang="en-US" dirty="0" smtClean="0"/>
              <a:t>and we had to find the trial version of this software from the Xilinx website. </a:t>
            </a:r>
          </a:p>
          <a:p>
            <a:r>
              <a:rPr lang="en-US" dirty="0" smtClean="0"/>
              <a:t>The other problem with this was to know which version of the Xilinx ISE suite to download. The ISE suite works with specific version of </a:t>
            </a:r>
            <a:r>
              <a:rPr lang="en-US" dirty="0" err="1" smtClean="0"/>
              <a:t>Matlab</a:t>
            </a:r>
            <a:r>
              <a:rPr lang="en-US" dirty="0" smtClean="0"/>
              <a:t>.</a:t>
            </a:r>
          </a:p>
          <a:p>
            <a:r>
              <a:rPr lang="en-US" dirty="0" smtClean="0"/>
              <a:t>While downloading the software, there are many forms to fill and the IP requirements with the License file.</a:t>
            </a:r>
          </a:p>
          <a:p>
            <a:r>
              <a:rPr lang="en-US" dirty="0" smtClean="0"/>
              <a:t>The download of the software alone takes about 4 hours. </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The other problem with the software is that it can be downloaded only in the Window XP.</a:t>
            </a:r>
          </a:p>
          <a:p>
            <a:r>
              <a:rPr lang="en-US" dirty="0" smtClean="0"/>
              <a:t>So, we have to make the virtual computer inside our Window Vista and download the Window XP in that virtual computer.</a:t>
            </a:r>
          </a:p>
          <a:p>
            <a:r>
              <a:rPr lang="en-US" dirty="0" smtClean="0"/>
              <a:t>We again had to get the </a:t>
            </a:r>
            <a:r>
              <a:rPr lang="en-US" dirty="0" err="1" smtClean="0"/>
              <a:t>Matlab</a:t>
            </a:r>
            <a:r>
              <a:rPr lang="en-US" dirty="0" smtClean="0"/>
              <a:t> installed in the virtual computer. </a:t>
            </a:r>
          </a:p>
          <a:p>
            <a:r>
              <a:rPr lang="en-US" dirty="0" smtClean="0"/>
              <a:t>Moreover the </a:t>
            </a:r>
            <a:r>
              <a:rPr lang="en-US" dirty="0" err="1" smtClean="0"/>
              <a:t>Matlab</a:t>
            </a:r>
            <a:r>
              <a:rPr lang="en-US" dirty="0" smtClean="0"/>
              <a:t> and Xilinx are big software and requires huge amount of storage memory. So, we had to delete many files from our laptops before downloading the </a:t>
            </a:r>
            <a:r>
              <a:rPr lang="en-US" dirty="0" err="1" smtClean="0"/>
              <a:t>softwares</a:t>
            </a:r>
            <a:r>
              <a:rPr lang="en-US" dirty="0" smtClean="0"/>
              <a:t>.</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Creating new Project and checking Syntax</a:t>
            </a:r>
            <a:endParaRPr lang="en-US" dirty="0"/>
          </a:p>
        </p:txBody>
      </p:sp>
      <p:pic>
        <p:nvPicPr>
          <p:cNvPr id="3" name="Picture 2"/>
          <p:cNvPicPr/>
          <p:nvPr/>
        </p:nvPicPr>
        <p:blipFill>
          <a:blip r:embed="rId2" cstate="print"/>
          <a:srcRect/>
          <a:stretch>
            <a:fillRect/>
          </a:stretch>
        </p:blipFill>
        <p:spPr bwMode="auto">
          <a:xfrm>
            <a:off x="381000" y="1787048"/>
            <a:ext cx="8305800" cy="491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Xilinx </a:t>
            </a:r>
            <a:r>
              <a:rPr lang="en-US" dirty="0" err="1" smtClean="0"/>
              <a:t>blocksets</a:t>
            </a:r>
            <a:r>
              <a:rPr lang="en-US" dirty="0" smtClean="0"/>
              <a:t> in </a:t>
            </a:r>
            <a:r>
              <a:rPr lang="en-US" dirty="0" err="1" smtClean="0"/>
              <a:t>Simulink</a:t>
            </a:r>
            <a:endParaRPr lang="en-US" dirty="0"/>
          </a:p>
        </p:txBody>
      </p:sp>
      <p:sp>
        <p:nvSpPr>
          <p:cNvPr id="3" name="Content Placeholder 2"/>
          <p:cNvSpPr>
            <a:spLocks noGrp="1"/>
          </p:cNvSpPr>
          <p:nvPr>
            <p:ph idx="1"/>
          </p:nvPr>
        </p:nvSpPr>
        <p:spPr/>
        <p:txBody>
          <a:bodyPr/>
          <a:lstStyle/>
          <a:p>
            <a:r>
              <a:rPr lang="en-US" dirty="0" smtClean="0"/>
              <a:t>Xilinx has its own set of blocks.</a:t>
            </a:r>
          </a:p>
          <a:p>
            <a:r>
              <a:rPr lang="en-US" dirty="0" smtClean="0"/>
              <a:t>In order to make the control blocks with the Xilinx </a:t>
            </a:r>
            <a:r>
              <a:rPr lang="en-US" dirty="0" err="1" smtClean="0"/>
              <a:t>blocksets</a:t>
            </a:r>
            <a:r>
              <a:rPr lang="en-US" dirty="0" smtClean="0"/>
              <a:t>, we had to learn how these Xilinx blocks work.</a:t>
            </a:r>
          </a:p>
          <a:p>
            <a:r>
              <a:rPr lang="en-US" dirty="0" smtClean="0"/>
              <a:t>The Space Vector PWM is a complicated process which requires the deep knowledge to figure it out. </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J-K flip flop</a:t>
            </a:r>
            <a:endParaRPr lang="en-US" dirty="0"/>
          </a:p>
        </p:txBody>
      </p:sp>
      <p:sp>
        <p:nvSpPr>
          <p:cNvPr id="3" name="Content Placeholder 2"/>
          <p:cNvSpPr>
            <a:spLocks noGrp="1"/>
          </p:cNvSpPr>
          <p:nvPr>
            <p:ph idx="1"/>
          </p:nvPr>
        </p:nvSpPr>
        <p:spPr/>
        <p:txBody>
          <a:bodyPr/>
          <a:lstStyle/>
          <a:p>
            <a:r>
              <a:rPr lang="en-US" dirty="0" smtClean="0"/>
              <a:t>Each J-K flip flop has to be built using the Xilinx blocks.</a:t>
            </a:r>
          </a:p>
          <a:p>
            <a:r>
              <a:rPr lang="en-US" dirty="0" smtClean="0"/>
              <a:t>Had to go through different models through the Dr. </a:t>
            </a:r>
            <a:r>
              <a:rPr lang="en-US" dirty="0" err="1" smtClean="0"/>
              <a:t>Srinivasan</a:t>
            </a:r>
            <a:r>
              <a:rPr lang="en-US" dirty="0" smtClean="0"/>
              <a:t> and online to figure it out.</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Xilinx ISE Suite</a:t>
            </a:r>
            <a:endParaRPr lang="en-US" dirty="0"/>
          </a:p>
        </p:txBody>
      </p:sp>
      <p:sp>
        <p:nvSpPr>
          <p:cNvPr id="3" name="Content Placeholder 2"/>
          <p:cNvSpPr>
            <a:spLocks noGrp="1"/>
          </p:cNvSpPr>
          <p:nvPr>
            <p:ph idx="1"/>
          </p:nvPr>
        </p:nvSpPr>
        <p:spPr/>
        <p:txBody>
          <a:bodyPr>
            <a:normAutofit lnSpcReduction="10000"/>
          </a:bodyPr>
          <a:lstStyle/>
          <a:p>
            <a:r>
              <a:rPr lang="en-US" dirty="0" smtClean="0"/>
              <a:t>The Xilinx software is a huge software and no one in the ECE department has the knowledge to use it. </a:t>
            </a:r>
          </a:p>
          <a:p>
            <a:r>
              <a:rPr lang="en-US" dirty="0" smtClean="0"/>
              <a:t>Had to go through different examples from Xilinx to learn how to download the code to the Xilinx FPGA.</a:t>
            </a:r>
          </a:p>
          <a:p>
            <a:r>
              <a:rPr lang="en-US" dirty="0" smtClean="0"/>
              <a:t>The various examples had their own way of doing things. So, need to find out what works and what does not. </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The ISE suite is made up of other many software inside it. </a:t>
            </a:r>
          </a:p>
          <a:p>
            <a:r>
              <a:rPr lang="en-US" dirty="0" smtClean="0"/>
              <a:t>We had to go through the manual and other Xilinx websites to learn how to use the other software too. </a:t>
            </a:r>
          </a:p>
          <a:p>
            <a:r>
              <a:rPr lang="en-US" dirty="0" smtClean="0"/>
              <a:t>The pin assignment was other big problem we encountered.</a:t>
            </a:r>
          </a:p>
          <a:p>
            <a:r>
              <a:rPr lang="en-US" dirty="0" smtClean="0"/>
              <a:t>The </a:t>
            </a:r>
            <a:r>
              <a:rPr lang="en-US" dirty="0" err="1" smtClean="0"/>
              <a:t>PlanAhead</a:t>
            </a:r>
            <a:r>
              <a:rPr lang="en-US" dirty="0" smtClean="0"/>
              <a:t> software is used to assign the pins in the FPGA and had to go through 100 pages just to know how to use this software and assign pins.</a:t>
            </a:r>
          </a:p>
          <a:p>
            <a:r>
              <a:rPr lang="en-US" dirty="0" smtClean="0"/>
              <a:t>The FPGA has in total of 72 pins and we had to go through another huge amount of pages in manual to learn about the pins.</a:t>
            </a:r>
          </a:p>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ISE suite has its tool to check whether the VHDL code generated from the System Generator in </a:t>
            </a:r>
            <a:r>
              <a:rPr lang="en-US" dirty="0" err="1" smtClean="0"/>
              <a:t>Simulink</a:t>
            </a:r>
            <a:r>
              <a:rPr lang="en-US" dirty="0" smtClean="0"/>
              <a:t> has some problems or not. </a:t>
            </a:r>
          </a:p>
          <a:p>
            <a:r>
              <a:rPr lang="en-US" dirty="0" smtClean="0"/>
              <a:t>The VHDL code we generated shows some warnings and has no specific way to solve the problem. </a:t>
            </a:r>
          </a:p>
          <a:p>
            <a:r>
              <a:rPr lang="en-US" dirty="0" smtClean="0"/>
              <a:t>The VHDL code itself is 8 pages code and none of us know how the whole code works.</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The VHDL code was big and the output from the </a:t>
            </a:r>
            <a:r>
              <a:rPr lang="en-US" dirty="0" err="1" smtClean="0"/>
              <a:t>Simulink</a:t>
            </a:r>
            <a:r>
              <a:rPr lang="en-US" dirty="0" smtClean="0"/>
              <a:t> model shows that the output we get is correct.</a:t>
            </a:r>
          </a:p>
          <a:p>
            <a:r>
              <a:rPr lang="en-US" dirty="0" smtClean="0"/>
              <a:t>But the problem arises when we check the code validity in the ISE suite. </a:t>
            </a:r>
          </a:p>
          <a:p>
            <a:r>
              <a:rPr lang="en-US" dirty="0" smtClean="0"/>
              <a:t>We were able to download the code to the FPGA through the different window called IMPACT which is inside the ISE suite and needed to download the code to the FPGA. </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We were able to get some of the outputs from the FPGA but the outputs were not what they were supposed to be as seen in the </a:t>
            </a:r>
            <a:r>
              <a:rPr lang="en-US" dirty="0" err="1" smtClean="0"/>
              <a:t>Simulink</a:t>
            </a:r>
            <a:r>
              <a:rPr lang="en-US" dirty="0" smtClean="0"/>
              <a:t>.</a:t>
            </a:r>
          </a:p>
          <a:p>
            <a:r>
              <a:rPr lang="en-US" dirty="0" smtClean="0"/>
              <a:t>We tried to work through the trial and error method but still could not get it.</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Xilinx ISE suite trial version expire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other problem we encountered was that the trial version of our ISE suite expired and we could not use it for our design purpose.</a:t>
            </a:r>
          </a:p>
          <a:p>
            <a:r>
              <a:rPr lang="en-US" dirty="0" smtClean="0"/>
              <a:t>So, we asked help from the CEA tech to download the trial version in our design computer.</a:t>
            </a:r>
          </a:p>
          <a:p>
            <a:r>
              <a:rPr lang="en-US" dirty="0" smtClean="0"/>
              <a:t>The problem with this was that the CEA tech supporter could not download it completely as the software requires the license check off and the internet from our campus has no fixed IP address.</a:t>
            </a:r>
          </a:p>
          <a:p>
            <a:r>
              <a:rPr lang="en-US" dirty="0" smtClean="0"/>
              <a:t>We had to spend days with them just to figure out how to do it. </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smtClean="0"/>
              <a:t>We again decided to download it in our personal laptops but we could only download the trial version with the same IP address only once. </a:t>
            </a:r>
          </a:p>
          <a:p>
            <a:r>
              <a:rPr lang="en-US" dirty="0" smtClean="0"/>
              <a:t>So, we had  to go to the friends apartment to get it downloaded in the laptops. </a:t>
            </a:r>
          </a:p>
          <a:p>
            <a:r>
              <a:rPr lang="en-US" dirty="0" smtClean="0"/>
              <a:t>The other problem with this was that the entire earlier Xilinx file and the </a:t>
            </a:r>
            <a:r>
              <a:rPr lang="en-US" dirty="0" err="1" smtClean="0"/>
              <a:t>Matlab</a:t>
            </a:r>
            <a:r>
              <a:rPr lang="en-US" dirty="0" smtClean="0"/>
              <a:t> has to be deleted before downloading the Xilinx ISE suite again.</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We even found the complete VHDL code required to run the motor but even the whole code and the other files required to run the motor did not work. </a:t>
            </a:r>
          </a:p>
          <a:p>
            <a:r>
              <a:rPr lang="en-US" dirty="0" smtClean="0"/>
              <a:t>The code and the files were made for the earlier version of the Xilinx.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Only after there were no syntax we are able to assign Pins( </a:t>
            </a:r>
            <a:r>
              <a:rPr lang="en-US" dirty="0" err="1" smtClean="0"/>
              <a:t>PlanAhead-Presynthesis</a:t>
            </a:r>
            <a:r>
              <a:rPr lang="en-US" dirty="0" smtClean="0"/>
              <a:t>)</a:t>
            </a:r>
            <a:endParaRPr lang="en-US" dirty="0"/>
          </a:p>
        </p:txBody>
      </p:sp>
      <p:pic>
        <p:nvPicPr>
          <p:cNvPr id="3" name="Picture 2"/>
          <p:cNvPicPr/>
          <p:nvPr/>
        </p:nvPicPr>
        <p:blipFill>
          <a:blip r:embed="rId2" cstate="print"/>
          <a:srcRect/>
          <a:stretch>
            <a:fillRect/>
          </a:stretch>
        </p:blipFill>
        <p:spPr bwMode="auto">
          <a:xfrm>
            <a:off x="457200" y="1828800"/>
            <a:ext cx="83058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Assigning Pins</a:t>
            </a:r>
            <a:endParaRPr lang="en-US" dirty="0"/>
          </a:p>
        </p:txBody>
      </p:sp>
      <p:pic>
        <p:nvPicPr>
          <p:cNvPr id="3" name="Picture 2"/>
          <p:cNvPicPr/>
          <p:nvPr/>
        </p:nvPicPr>
        <p:blipFill>
          <a:blip r:embed="rId2" cstate="print"/>
          <a:srcRect/>
          <a:stretch>
            <a:fillRect/>
          </a:stretch>
        </p:blipFill>
        <p:spPr bwMode="auto">
          <a:xfrm>
            <a:off x="533400" y="1600200"/>
            <a:ext cx="8229600"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FPGA board connected </a:t>
            </a:r>
            <a:endParaRPr lang="en-US" dirty="0"/>
          </a:p>
        </p:txBody>
      </p:sp>
      <p:pic>
        <p:nvPicPr>
          <p:cNvPr id="3" name="Picture 2"/>
          <p:cNvPicPr/>
          <p:nvPr/>
        </p:nvPicPr>
        <p:blipFill>
          <a:blip r:embed="rId2" cstate="print"/>
          <a:srcRect/>
          <a:stretch>
            <a:fillRect/>
          </a:stretch>
        </p:blipFill>
        <p:spPr bwMode="auto">
          <a:xfrm>
            <a:off x="533400" y="1600200"/>
            <a:ext cx="81534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BIT string file generated.</a:t>
            </a:r>
            <a:endParaRPr lang="en-US" sz="4800" b="1" dirty="0"/>
          </a:p>
        </p:txBody>
      </p:sp>
      <p:pic>
        <p:nvPicPr>
          <p:cNvPr id="3" name="Picture 2"/>
          <p:cNvPicPr/>
          <p:nvPr/>
        </p:nvPicPr>
        <p:blipFill>
          <a:blip r:embed="rId2" cstate="print"/>
          <a:srcRect/>
          <a:stretch>
            <a:fillRect/>
          </a:stretch>
        </p:blipFill>
        <p:spPr bwMode="auto">
          <a:xfrm>
            <a:off x="457200" y="1447800"/>
            <a:ext cx="83820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on </a:t>
            </a:r>
            <a:r>
              <a:rPr lang="en-US" i="1" dirty="0" smtClean="0"/>
              <a:t>B-String</a:t>
            </a:r>
            <a:r>
              <a:rPr lang="en-US" dirty="0" smtClean="0"/>
              <a:t> File.</a:t>
            </a:r>
            <a:endParaRPr lang="en-US" dirty="0"/>
          </a:p>
        </p:txBody>
      </p:sp>
      <p:sp>
        <p:nvSpPr>
          <p:cNvPr id="3" name="Content Placeholder 2"/>
          <p:cNvSpPr>
            <a:spLocks noGrp="1"/>
          </p:cNvSpPr>
          <p:nvPr>
            <p:ph idx="1"/>
          </p:nvPr>
        </p:nvSpPr>
        <p:spPr/>
        <p:txBody>
          <a:bodyPr/>
          <a:lstStyle/>
          <a:p>
            <a:r>
              <a:rPr lang="en-US" dirty="0" smtClean="0"/>
              <a:t>Bit-string file is the very important file.</a:t>
            </a:r>
          </a:p>
          <a:p>
            <a:r>
              <a:rPr lang="en-US" dirty="0" smtClean="0"/>
              <a:t>It shows that our project was done as what is supposed to do until now.</a:t>
            </a:r>
          </a:p>
          <a:p>
            <a:r>
              <a:rPr lang="en-US" dirty="0" smtClean="0"/>
              <a:t> After downloading the .bit and .</a:t>
            </a:r>
            <a:r>
              <a:rPr lang="en-US" dirty="0" err="1" smtClean="0"/>
              <a:t>ucf</a:t>
            </a:r>
            <a:r>
              <a:rPr lang="en-US" dirty="0" smtClean="0"/>
              <a:t> file we are basically done with the project.</a:t>
            </a:r>
          </a:p>
          <a:p>
            <a:r>
              <a:rPr lang="en-US" dirty="0" smtClean="0"/>
              <a:t>Which shows our code was successfully downloaded and ran on FPGA developing board.</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ISE Impact ( downloading code into board)</a:t>
            </a:r>
            <a:endParaRPr lang="en-US" dirty="0"/>
          </a:p>
        </p:txBody>
      </p:sp>
      <p:pic>
        <p:nvPicPr>
          <p:cNvPr id="3" name="Picture 2"/>
          <p:cNvPicPr/>
          <p:nvPr/>
        </p:nvPicPr>
        <p:blipFill>
          <a:blip r:embed="rId2" cstate="print"/>
          <a:srcRect/>
          <a:stretch>
            <a:fillRect/>
          </a:stretch>
        </p:blipFill>
        <p:spPr bwMode="auto">
          <a:xfrm>
            <a:off x="457200" y="1447800"/>
            <a:ext cx="83058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TotalTime>
  <Words>1906</Words>
  <Application>Microsoft Office PowerPoint</Application>
  <PresentationFormat>On-screen Show (4:3)</PresentationFormat>
  <Paragraphs>148</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Generating VHDL Code from XILINX</vt:lpstr>
      <vt:lpstr>Files Generated after VHDL Code is generated.</vt:lpstr>
      <vt:lpstr>Creating new Project and checking Syntax</vt:lpstr>
      <vt:lpstr>Only after there were no syntax we are able to assign Pins( PlanAhead-Presynthesis)</vt:lpstr>
      <vt:lpstr>Assigning Pins</vt:lpstr>
      <vt:lpstr>FPGA board connected </vt:lpstr>
      <vt:lpstr>BIT string file generated.</vt:lpstr>
      <vt:lpstr>NOTE on B-String File.</vt:lpstr>
      <vt:lpstr>ISE Impact ( downloading code into board)</vt:lpstr>
      <vt:lpstr>Code downloaded!</vt:lpstr>
      <vt:lpstr>TESTING &amp; EVALUATION (And our Project Work)</vt:lpstr>
      <vt:lpstr>Pictures</vt:lpstr>
      <vt:lpstr>Pictures</vt:lpstr>
      <vt:lpstr>Manual J-K FlipFlop</vt:lpstr>
      <vt:lpstr>Budget</vt:lpstr>
      <vt:lpstr>  Summary  </vt:lpstr>
      <vt:lpstr>Slide 17</vt:lpstr>
      <vt:lpstr>Slide 18</vt:lpstr>
      <vt:lpstr>Slide 19</vt:lpstr>
      <vt:lpstr>Slide 20</vt:lpstr>
      <vt:lpstr>Slide 21</vt:lpstr>
      <vt:lpstr>Slide 22</vt:lpstr>
      <vt:lpstr>PROBLEMS AND LESSONS LEARNED</vt:lpstr>
      <vt:lpstr>1. Matlab</vt:lpstr>
      <vt:lpstr>Solution to this Problem</vt:lpstr>
      <vt:lpstr>Control pulses to the inverter</vt:lpstr>
      <vt:lpstr>Slide 27</vt:lpstr>
      <vt:lpstr>Xilinx and ISE design</vt:lpstr>
      <vt:lpstr>Slide 29</vt:lpstr>
      <vt:lpstr>Xilinx blocksets in Simulink</vt:lpstr>
      <vt:lpstr>J-K flip flop</vt:lpstr>
      <vt:lpstr>Xilinx ISE Suite</vt:lpstr>
      <vt:lpstr>Slide 33</vt:lpstr>
      <vt:lpstr>Slide 34</vt:lpstr>
      <vt:lpstr>Slide 35</vt:lpstr>
      <vt:lpstr>Slide 36</vt:lpstr>
      <vt:lpstr>Xilinx ISE suite trial version expire</vt:lpstr>
      <vt:lpstr>Slide 38</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FPGA Control of Induction Motors (SD1019)</dc:title>
  <dc:creator>Sharan</dc:creator>
  <cp:lastModifiedBy>thomas.conlin</cp:lastModifiedBy>
  <cp:revision>79</cp:revision>
  <dcterms:created xsi:type="dcterms:W3CDTF">2011-05-03T18:10:11Z</dcterms:created>
  <dcterms:modified xsi:type="dcterms:W3CDTF">2011-05-11T18:55:01Z</dcterms:modified>
</cp:coreProperties>
</file>